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23"/>
  </p:notesMasterIdLst>
  <p:sldIdLst>
    <p:sldId id="316" r:id="rId2"/>
    <p:sldId id="397" r:id="rId3"/>
    <p:sldId id="398" r:id="rId4"/>
    <p:sldId id="399" r:id="rId5"/>
    <p:sldId id="411" r:id="rId6"/>
    <p:sldId id="400" r:id="rId7"/>
    <p:sldId id="420" r:id="rId8"/>
    <p:sldId id="419" r:id="rId9"/>
    <p:sldId id="421" r:id="rId10"/>
    <p:sldId id="402" r:id="rId11"/>
    <p:sldId id="404" r:id="rId12"/>
    <p:sldId id="403" r:id="rId13"/>
    <p:sldId id="409" r:id="rId14"/>
    <p:sldId id="410" r:id="rId15"/>
    <p:sldId id="422" r:id="rId16"/>
    <p:sldId id="423" r:id="rId17"/>
    <p:sldId id="415" r:id="rId18"/>
    <p:sldId id="281" r:id="rId19"/>
    <p:sldId id="412" r:id="rId20"/>
    <p:sldId id="408" r:id="rId21"/>
    <p:sldId id="417" r:id="rId22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FFDA22"/>
    <a:srgbClr val="ED1941"/>
    <a:srgbClr val="FFFF00"/>
    <a:srgbClr val="F3F6F8"/>
    <a:srgbClr val="0080C6"/>
    <a:srgbClr val="D8E0E6"/>
    <a:srgbClr val="AFDFEC"/>
    <a:srgbClr val="5BC8EE"/>
    <a:srgbClr val="858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6209" autoAdjust="0"/>
    <p:restoredTop sz="96696"/>
  </p:normalViewPr>
  <p:slideViewPr>
    <p:cSldViewPr snapToGrid="0" snapToObjects="1">
      <p:cViewPr>
        <p:scale>
          <a:sx n="73" d="100"/>
          <a:sy n="73" d="100"/>
        </p:scale>
        <p:origin x="57" y="249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726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376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0.png"/><Relationship Id="rId4" Type="http://schemas.openxmlformats.org/officeDocument/2006/relationships/image" Target="../media/image4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etrics-with-r.org/14-7-nit.html" TargetMode="External"/><Relationship Id="rId2" Type="http://schemas.openxmlformats.org/officeDocument/2006/relationships/hyperlink" Target="https://www.econometrics-with-r.org/10-4-regression-with-time-fixed-effects.html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276B7-B170-402B-9290-D76370E5C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6388" cy="97520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1461939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Time Series</a:t>
            </a:r>
            <a:br>
              <a:rPr lang="en-GB" sz="6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To infinity and beyond….</a:t>
            </a: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12465-D778-4AE7-849E-F9AB7FED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32" y="309282"/>
            <a:ext cx="12242201" cy="558820"/>
          </a:xfrm>
        </p:spPr>
        <p:txBody>
          <a:bodyPr/>
          <a:lstStyle/>
          <a:p>
            <a:r>
              <a:rPr lang="en-GB" dirty="0"/>
              <a:t>Autoregression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D1E34D-1F48-4C63-985B-A615A8DDDC48}"/>
                  </a:ext>
                </a:extLst>
              </p:cNvPr>
              <p:cNvSpPr txBox="1"/>
              <p:nvPr/>
            </p:nvSpPr>
            <p:spPr>
              <a:xfrm>
                <a:off x="139032" y="1183778"/>
                <a:ext cx="5283199" cy="2718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A particular concern in time series is the possibility that observations are correlated over time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Simplest way to model this is via an Auto regression: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D1E34D-1F48-4C63-985B-A615A8DDD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2" y="1183778"/>
                <a:ext cx="5283199" cy="2718693"/>
              </a:xfrm>
              <a:prstGeom prst="rect">
                <a:avLst/>
              </a:prstGeom>
              <a:blipFill>
                <a:blip r:embed="rId4"/>
                <a:stretch>
                  <a:fillRect l="-2771" t="-2915" b="-40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D8D5E44-2A56-4B25-ADF4-24DE04C3080A}"/>
                  </a:ext>
                </a:extLst>
              </p:cNvPr>
              <p:cNvSpPr/>
              <p:nvPr/>
            </p:nvSpPr>
            <p:spPr>
              <a:xfrm>
                <a:off x="3567489" y="3352442"/>
                <a:ext cx="2935705" cy="823495"/>
              </a:xfrm>
              <a:prstGeom prst="wedgeRectCallout">
                <a:avLst>
                  <a:gd name="adj1" fmla="val -78392"/>
                  <a:gd name="adj2" fmla="val 494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1600" dirty="0"/>
                  <a:t> becomes the X variable</a:t>
                </a:r>
              </a:p>
              <a:p>
                <a:pPr algn="ctr"/>
                <a:r>
                  <a:rPr lang="en-GB" sz="1600" dirty="0"/>
                  <a:t>We can do normal OLS as long as </a:t>
                </a:r>
                <a14:m>
                  <m:oMath xmlns:m="http://schemas.openxmlformats.org/officeDocument/2006/math">
                    <m:r>
                      <a:rPr lang="en-GB" sz="1600" b="0" i="0" smtClean="0">
                        <a:latin typeface="Cambria Math" panose="02040503050406030204" pitchFamily="18" charset="0"/>
                      </a:rPr>
                      <m:t>−1&lt;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D8D5E44-2A56-4B25-ADF4-24DE04C30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489" y="3352442"/>
                <a:ext cx="2935705" cy="823495"/>
              </a:xfrm>
              <a:prstGeom prst="wedgeRectCallout">
                <a:avLst>
                  <a:gd name="adj1" fmla="val -78392"/>
                  <a:gd name="adj2" fmla="val 4942"/>
                </a:avLst>
              </a:prstGeom>
              <a:blipFill>
                <a:blip r:embed="rId5"/>
                <a:stretch>
                  <a:fillRect t="-1460" r="-1433" b="-87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46E33DB4-9A2B-4AC5-92DC-92907403D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6632" y="4581288"/>
            <a:ext cx="6245415" cy="3854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81C324CF-F64E-4272-BE5A-D1EEB014380D}"/>
                  </a:ext>
                </a:extLst>
              </p:cNvPr>
              <p:cNvSpPr/>
              <p:nvPr/>
            </p:nvSpPr>
            <p:spPr>
              <a:xfrm>
                <a:off x="6690946" y="114300"/>
                <a:ext cx="6176410" cy="3656287"/>
              </a:xfrm>
              <a:prstGeom prst="wedgeRectCallout">
                <a:avLst>
                  <a:gd name="adj1" fmla="val -57658"/>
                  <a:gd name="adj2" fmla="val 9977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With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1600" dirty="0"/>
                  <a:t> we have non-stationarity because of path dependence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The series can wander off into any direction and neve come back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If that happens OLS is no longer un-biased (different observations are too related to each other)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Also: if you are interested in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600" dirty="0"/>
                  <a:t> (i.e. the casual effect of X on Y) you get biased estimates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Random Walk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Of course we don’t know if this is the case in our data before we start any analysis</a:t>
                </a:r>
              </a:p>
              <a:p>
                <a:endParaRPr lang="en-GB" sz="1600" dirty="0"/>
              </a:p>
            </p:txBody>
          </p:sp>
        </mc:Choice>
        <mc:Fallback xmlns="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81C324CF-F64E-4272-BE5A-D1EEB01438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946" y="114300"/>
                <a:ext cx="6176410" cy="3656287"/>
              </a:xfrm>
              <a:prstGeom prst="wedgeRectCallout">
                <a:avLst>
                  <a:gd name="adj1" fmla="val -57658"/>
                  <a:gd name="adj2" fmla="val 99776"/>
                </a:avLst>
              </a:prstGeom>
              <a:blipFill>
                <a:blip r:embed="rId7"/>
                <a:stretch>
                  <a:fillRect r="-9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iphy_pZkaGE.mp4">
            <a:hlinkClick r:id="" action="ppaction://media"/>
            <a:extLst>
              <a:ext uri="{FF2B5EF4-FFF2-40B4-BE49-F238E27FC236}">
                <a16:creationId xmlns:a16="http://schemas.microsoft.com/office/drawing/2014/main" id="{3A37C259-CE4C-4769-AF4E-B5F664B6FC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-11" b="12773"/>
          <a:stretch/>
        </p:blipFill>
        <p:spPr>
          <a:xfrm>
            <a:off x="8165433" y="5529740"/>
            <a:ext cx="4840956" cy="42222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EE297FF1-92B0-4032-8C08-1AB7ECDFB1B1}"/>
                  </a:ext>
                </a:extLst>
              </p:cNvPr>
              <p:cNvSpPr/>
              <p:nvPr/>
            </p:nvSpPr>
            <p:spPr>
              <a:xfrm>
                <a:off x="7376746" y="4097214"/>
                <a:ext cx="5310554" cy="1230923"/>
              </a:xfrm>
              <a:prstGeom prst="wedgeRectCallout">
                <a:avLst>
                  <a:gd name="adj1" fmla="val -25744"/>
                  <a:gd name="adj2" fmla="val -122667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Need to test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dirty="0"/>
                  <a:t> but cannot use simple t or F test because under H0 it would be biased</a:t>
                </a:r>
              </a:p>
            </p:txBody>
          </p:sp>
        </mc:Choice>
        <mc:Fallback xmlns="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EE297FF1-92B0-4032-8C08-1AB7ECDFB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746" y="4097214"/>
                <a:ext cx="5310554" cy="1230923"/>
              </a:xfrm>
              <a:prstGeom prst="wedgeRectCallout">
                <a:avLst>
                  <a:gd name="adj1" fmla="val -25744"/>
                  <a:gd name="adj2" fmla="val -122667"/>
                </a:avLst>
              </a:prstGeom>
              <a:blipFill>
                <a:blip r:embed="rId9"/>
                <a:stretch>
                  <a:fillRect l="-802" r="-2749" b="-7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81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40254" y="364730"/>
            <a:ext cx="10441463" cy="948289"/>
          </a:xfrm>
        </p:spPr>
        <p:txBody>
          <a:bodyPr/>
          <a:lstStyle/>
          <a:p>
            <a:r>
              <a:rPr lang="en-GB" b="1" dirty="0">
                <a:latin typeface="Palatino Linotype" charset="0"/>
              </a:rPr>
              <a:t>Dickey-Fuller test to the rescue</a:t>
            </a:r>
            <a:endParaRPr lang="en-US" b="1" dirty="0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990" y="-1"/>
            <a:ext cx="1193454" cy="1677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444" y="1"/>
            <a:ext cx="1426092" cy="16777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Rewrite original model by subtracting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on both sides of the model equation:</a:t>
                </a:r>
              </a:p>
              <a:p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413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𝜌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algn="ctr"/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⇓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3413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limLow>
                        <m:limLow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413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  <m:t>𝜌</m:t>
                                  </m:r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𝛿</m:t>
                          </m:r>
                        </m:lim>
                      </m:limLow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Testing for a random walk (aka unit root) now boils down to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H0: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=0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H1: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&lt;0  i.e. stationary process</a:t>
                </a: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  <a:blipFill>
                <a:blip r:embed="rId5"/>
                <a:stretch>
                  <a:fillRect l="-131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ular Callout 6"/>
          <p:cNvSpPr/>
          <p:nvPr/>
        </p:nvSpPr>
        <p:spPr>
          <a:xfrm>
            <a:off x="282992" y="8183613"/>
            <a:ext cx="12344107" cy="875893"/>
          </a:xfrm>
          <a:prstGeom prst="wedgeRectCallout">
            <a:avLst>
              <a:gd name="adj1" fmla="val -18433"/>
              <a:gd name="adj2" fmla="val -6442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We cannot just compare the implied test statistic to a normal t-table</a:t>
            </a:r>
          </a:p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Luckily R will help us</a:t>
            </a:r>
          </a:p>
        </p:txBody>
      </p:sp>
    </p:spTree>
    <p:extLst>
      <p:ext uri="{BB962C8B-B14F-4D97-AF65-F5344CB8AC3E}">
        <p14:creationId xmlns:p14="http://schemas.microsoft.com/office/powerpoint/2010/main" val="235751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05DB45A-4213-46A0-82BF-37FBD4340612}"/>
              </a:ext>
            </a:extLst>
          </p:cNvPr>
          <p:cNvSpPr txBox="1"/>
          <p:nvPr/>
        </p:nvSpPr>
        <p:spPr>
          <a:xfrm>
            <a:off x="3761688" y="342959"/>
            <a:ext cx="6560082" cy="7761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library(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urca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ur.df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df$lnindex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%&gt;% summary()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###############################################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# Augmented Dickey-Fuller Test Unit Root Test 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###############################################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Test regression none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z.diff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~ z.lag.1 - 1 +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z.diff.lag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Min         1Q     Median         3Q        Max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-8.343e-04 -2.643e-05  4.240e-06  4.131e-05  1.922e-04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 Estimate Std. Error t value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z.lag.1    -2.155e-05  2.703e-05  -0.797    0.426   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z.diff.lag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9.924e-01  5.596e-03 177.334   &lt;2e-16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---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Signif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. codes:  0 '***' 0.001 '**' 0.01 '*' 0.05 '.' 0.1 ' ' 1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 standard error: 7.414e-05 on 667 degrees of freedom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Multiple R-squared:  0.9812, Adjusted R-squared:  0.9811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F-statistic: 1.739e+04 on 2 and 667 DF,  p-value: &lt; 2.2e-16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Value of test-statistic is: -0.7971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Critical values for test statistics: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1pct  5pct 10pct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tau1 -2.58 -1.95 -1.62</a:t>
            </a:r>
            <a:endParaRPr lang="en-GB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92951-A25B-4A94-86DA-EC51E31F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28" y="155811"/>
            <a:ext cx="12242201" cy="558820"/>
          </a:xfrm>
        </p:spPr>
        <p:txBody>
          <a:bodyPr/>
          <a:lstStyle/>
          <a:p>
            <a:r>
              <a:rPr lang="en-GB" b="1" dirty="0"/>
              <a:t>R to the </a:t>
            </a:r>
            <a:r>
              <a:rPr lang="en-GB" b="1" dirty="0" err="1"/>
              <a:t>rrrrrescue</a:t>
            </a:r>
            <a:endParaRPr lang="en-GB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A82301-9132-46FB-8949-BE74A2A57B35}"/>
              </a:ext>
            </a:extLst>
          </p:cNvPr>
          <p:cNvSpPr/>
          <p:nvPr/>
        </p:nvSpPr>
        <p:spPr>
          <a:xfrm>
            <a:off x="5183060" y="7303401"/>
            <a:ext cx="704496" cy="742641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A659B5-0A95-4655-A231-47B38F03D7AC}"/>
              </a:ext>
            </a:extLst>
          </p:cNvPr>
          <p:cNvSpPr/>
          <p:nvPr/>
        </p:nvSpPr>
        <p:spPr>
          <a:xfrm>
            <a:off x="6767513" y="6836208"/>
            <a:ext cx="919345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0C1545-C526-427D-85AF-96718A050EE3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7686858" y="7026942"/>
            <a:ext cx="2458516" cy="1243019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A94185-1093-4A89-932F-017039734586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5887556" y="7674722"/>
            <a:ext cx="4257818" cy="595239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F609F42-0000-4511-939C-E4F0DC3A4D3D}"/>
              </a:ext>
            </a:extLst>
          </p:cNvPr>
          <p:cNvSpPr/>
          <p:nvPr/>
        </p:nvSpPr>
        <p:spPr>
          <a:xfrm>
            <a:off x="10145374" y="7732386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unit root because -0.7971&gt;-1.95</a:t>
            </a:r>
          </a:p>
        </p:txBody>
      </p:sp>
    </p:spTree>
    <p:extLst>
      <p:ext uri="{BB962C8B-B14F-4D97-AF65-F5344CB8AC3E}">
        <p14:creationId xmlns:p14="http://schemas.microsoft.com/office/powerpoint/2010/main" val="1430395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7275E37-5441-4C27-B4C1-9E958E442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45" y="1008002"/>
            <a:ext cx="6552359" cy="81329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21E82E-73A8-474F-BC31-C4F239253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rid of unit roots – Economic Activity index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9429B9-025A-4D0C-89F2-5FAF82E293EB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3704642" y="8176223"/>
            <a:ext cx="3938766" cy="601280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4487933-920A-4BB2-BF44-5B9329817530}"/>
              </a:ext>
            </a:extLst>
          </p:cNvPr>
          <p:cNvSpPr/>
          <p:nvPr/>
        </p:nvSpPr>
        <p:spPr>
          <a:xfrm>
            <a:off x="7643408" y="7638648"/>
            <a:ext cx="2463118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 reject unit root (at least at 5%)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19DD94-7597-4812-9597-6A31F0D102F8}"/>
              </a:ext>
            </a:extLst>
          </p:cNvPr>
          <p:cNvSpPr/>
          <p:nvPr/>
        </p:nvSpPr>
        <p:spPr>
          <a:xfrm>
            <a:off x="2559339" y="1175430"/>
            <a:ext cx="1777377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D1DD7-1456-4D21-A160-2C60EBAC9A4F}"/>
              </a:ext>
            </a:extLst>
          </p:cNvPr>
          <p:cNvSpPr/>
          <p:nvPr/>
        </p:nvSpPr>
        <p:spPr>
          <a:xfrm>
            <a:off x="3099061" y="8586769"/>
            <a:ext cx="605581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FAD33E-1DC6-491A-BB14-63871CED2FED}"/>
              </a:ext>
            </a:extLst>
          </p:cNvPr>
          <p:cNvSpPr/>
          <p:nvPr/>
        </p:nvSpPr>
        <p:spPr>
          <a:xfrm>
            <a:off x="4646267" y="7708640"/>
            <a:ext cx="808717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2655C1-5682-4CF2-B0ED-B8735DF185AD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5454984" y="7899374"/>
            <a:ext cx="2188424" cy="276849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rrow: Left 9">
                <a:extLst>
                  <a:ext uri="{FF2B5EF4-FFF2-40B4-BE49-F238E27FC236}">
                    <a16:creationId xmlns:a16="http://schemas.microsoft.com/office/drawing/2014/main" id="{0ABC0A77-FC77-44A6-94F2-0C704FF4D111}"/>
                  </a:ext>
                </a:extLst>
              </p:cNvPr>
              <p:cNvSpPr/>
              <p:nvPr/>
            </p:nvSpPr>
            <p:spPr>
              <a:xfrm>
                <a:off x="6593305" y="1020689"/>
                <a:ext cx="5748421" cy="4357311"/>
              </a:xfrm>
              <a:prstGeom prst="leftArrow">
                <a:avLst>
                  <a:gd name="adj1" fmla="val 95025"/>
                  <a:gd name="adj2" fmla="val 2444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Differencing: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dirty="0"/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Checking that differenced series is not unit rood</a:t>
                </a:r>
              </a:p>
            </p:txBody>
          </p:sp>
        </mc:Choice>
        <mc:Fallback xmlns="">
          <p:sp>
            <p:nvSpPr>
              <p:cNvPr id="10" name="Arrow: Left 9">
                <a:extLst>
                  <a:ext uri="{FF2B5EF4-FFF2-40B4-BE49-F238E27FC236}">
                    <a16:creationId xmlns:a16="http://schemas.microsoft.com/office/drawing/2014/main" id="{0ABC0A77-FC77-44A6-94F2-0C704FF4D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305" y="1020689"/>
                <a:ext cx="5748421" cy="4357311"/>
              </a:xfrm>
              <a:prstGeom prst="leftArrow">
                <a:avLst>
                  <a:gd name="adj1" fmla="val 95025"/>
                  <a:gd name="adj2" fmla="val 24449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068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B906-EB0F-400A-B407-76E5DD81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Revisiting COVID vs GDP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C252D4E6-941E-47BE-AC46-9A11799BE4C1}"/>
              </a:ext>
            </a:extLst>
          </p:cNvPr>
          <p:cNvSpPr/>
          <p:nvPr/>
        </p:nvSpPr>
        <p:spPr>
          <a:xfrm>
            <a:off x="2642887" y="4876006"/>
            <a:ext cx="10266946" cy="348648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100k more cases = 0. 0929% lower GDP…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688AD-05D5-4323-AFFC-EE288E45BEC0}"/>
              </a:ext>
            </a:extLst>
          </p:cNvPr>
          <p:cNvSpPr txBox="1"/>
          <p:nvPr/>
        </p:nvSpPr>
        <p:spPr>
          <a:xfrm>
            <a:off x="1081452" y="1171977"/>
            <a:ext cx="10981593" cy="5391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df</a:t>
            </a:r>
            <a:r>
              <a:rPr lang="en-US" sz="14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df %&gt;% arrange(week) %&gt;% mutate( </a:t>
            </a:r>
            <a:r>
              <a:rPr lang="en-US" sz="1400" dirty="0" err="1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Dlnindex</a:t>
            </a:r>
            <a:r>
              <a:rPr lang="en-US" sz="1400" dirty="0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-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::lag(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,</a:t>
            </a:r>
            <a:r>
              <a:rPr lang="en-US" sz="1400" dirty="0" err="1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Llnindex</a:t>
            </a:r>
            <a:r>
              <a:rPr lang="en-US" sz="1400" dirty="0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::lag(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Dlnindex~cases+t,df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%&gt;% summary()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~ cases + t, data = df)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Min         1Q     Median         3Q        Max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-2.175e-03 -6.473e-05  7.992e-05  1.627e-04  1.327e-03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  Estimate Std. Error t value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(Intercept)  1.729e-04  3.019e-05   5.726 1.55e-08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cases       -9.290e-04  4.573e-05 -20.314  &lt; 2e-16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t            3.831e-07  8.113e-08   4.723 2.84e-06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---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Signif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. codes:  0 '***' 0.001 '**' 0.01 '*' 0.05 '.' 0.1 ' ' 1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 standard error: 0.0003811 on 667 degrees of freedom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(1 observation deleted due to missingness)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Multiple R-squared:  0.3856, Adjusted R-squared:  0.3838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F-statistic: 209.3 on 2 and 667 DF,  p-value: &lt; 2.2e-16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315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97F3B4-C64F-478B-8DA3-398E0AAE409E}"/>
              </a:ext>
            </a:extLst>
          </p:cNvPr>
          <p:cNvSpPr txBox="1"/>
          <p:nvPr/>
        </p:nvSpPr>
        <p:spPr>
          <a:xfrm>
            <a:off x="1081452" y="1171977"/>
            <a:ext cx="10981593" cy="5391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df</a:t>
            </a:r>
            <a:r>
              <a:rPr lang="en-US" sz="14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df %&gt;% arrange(week) %&gt;% mutate( </a:t>
            </a:r>
            <a:r>
              <a:rPr lang="en-US" sz="1400" dirty="0" err="1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Dlnindex</a:t>
            </a:r>
            <a:r>
              <a:rPr lang="en-US" sz="1400" dirty="0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-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::lag(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,</a:t>
            </a:r>
            <a:r>
              <a:rPr lang="en-US" sz="1400" dirty="0" err="1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Llnindex</a:t>
            </a:r>
            <a:r>
              <a:rPr lang="en-US" sz="1400" dirty="0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::lag(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Dlnindex~cases+t,df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%&gt;% summary()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~ cases + t, data = df)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Min         1Q     Median         3Q        Max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-2.175e-03 -6.473e-05  7.992e-05  1.627e-04  1.327e-03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  Estimate Std. Error t value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(Intercept)  1.729e-04  3.019e-05   5.726 1.55e-08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cases       -9.290e-04  4.573e-05 -20.314  &lt; 2e-16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t            3.831e-07  8.113e-08   4.723 2.84e-06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---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Signif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. codes:  0 '***' 0.001 '**' 0.01 '*' 0.05 '.' 0.1 ' ' 1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 standard error: 0.0003811 on 667 degrees of freedom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(1 observation deleted due to missingness)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Multiple R-squared:  0.3856, Adjusted R-squared:  0.3838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F-statistic: 209.3 on 2 and 667 DF,  p-value: &lt; 2.2e-16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0AB906-EB0F-400A-B407-76E5DD81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Lagging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7B8C1DB5-BB01-4779-9FDE-3DCDD285076C}"/>
              </a:ext>
            </a:extLst>
          </p:cNvPr>
          <p:cNvSpPr/>
          <p:nvPr/>
        </p:nvSpPr>
        <p:spPr>
          <a:xfrm>
            <a:off x="3128994" y="2671477"/>
            <a:ext cx="7316267" cy="2392218"/>
          </a:xfrm>
          <a:prstGeom prst="wedgeRectCallout">
            <a:avLst>
              <a:gd name="adj1" fmla="val -12515"/>
              <a:gd name="adj2" fmla="val -951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Note how to create lagged values: use the </a:t>
            </a:r>
            <a:r>
              <a:rPr lang="en-GB" dirty="0" err="1"/>
              <a:t>dplyr</a:t>
            </a:r>
            <a:r>
              <a:rPr lang="en-GB" dirty="0"/>
              <a:t>::lag()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47FBF5-1170-4726-9EC4-F52C59641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087" y="5571459"/>
            <a:ext cx="9296952" cy="3299979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67A096B6-D5FF-4530-BC89-BC5720A2F7CE}"/>
              </a:ext>
            </a:extLst>
          </p:cNvPr>
          <p:cNvSpPr/>
          <p:nvPr/>
        </p:nvSpPr>
        <p:spPr>
          <a:xfrm rot="1868056">
            <a:off x="10814039" y="4994258"/>
            <a:ext cx="458535" cy="1280850"/>
          </a:xfrm>
          <a:prstGeom prst="downArrow">
            <a:avLst>
              <a:gd name="adj1" fmla="val 15679"/>
              <a:gd name="adj2" fmla="val 81212"/>
            </a:avLst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832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2A7A-69FC-44DD-9793-C2FEEC731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Lagging with panel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3B7426-1381-408E-9C65-F25A97E80CC8}"/>
              </a:ext>
            </a:extLst>
          </p:cNvPr>
          <p:cNvSpPr txBox="1"/>
          <p:nvPr/>
        </p:nvSpPr>
        <p:spPr>
          <a:xfrm>
            <a:off x="1125416" y="1067547"/>
            <a:ext cx="10304584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statsbyweek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statsbyweek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%&gt;% 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           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arrange(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state,week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%&gt;% 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    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group_by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(state) %&gt;% </a:t>
            </a:r>
          </a:p>
          <a:p>
            <a:pPr latinLnBrk="1">
              <a:spcAft>
                <a:spcPts val="1000"/>
              </a:spcAft>
            </a:pP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            mutate(</a:t>
            </a:r>
            <a:r>
              <a:rPr lang="en-US" sz="1400" dirty="0" err="1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Dcases</a:t>
            </a:r>
            <a:r>
              <a:rPr lang="en-US" sz="1400" dirty="0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cases-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::lag(cases,</a:t>
            </a:r>
            <a:r>
              <a:rPr lang="en-US" sz="14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),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                   </a:t>
            </a:r>
            <a:r>
              <a:rPr lang="en-US" sz="1400" dirty="0" err="1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Ddeaths</a:t>
            </a:r>
            <a:r>
              <a:rPr lang="en-US" sz="1400" dirty="0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deaths-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::lag(deaths,</a:t>
            </a:r>
            <a:r>
              <a:rPr lang="en-US" sz="14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))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BDF26A-3DD9-4D1A-B254-02403A80B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591" y="3058305"/>
            <a:ext cx="6854193" cy="3157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45895F-5D53-4EE5-9A2B-0419C40B7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61" y="6385130"/>
            <a:ext cx="7746168" cy="2459932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6AD5473E-4D9B-4C7F-8803-43B8FDF3C427}"/>
              </a:ext>
            </a:extLst>
          </p:cNvPr>
          <p:cNvSpPr/>
          <p:nvPr/>
        </p:nvSpPr>
        <p:spPr>
          <a:xfrm rot="1868056">
            <a:off x="8360986" y="2248911"/>
            <a:ext cx="458535" cy="1280850"/>
          </a:xfrm>
          <a:prstGeom prst="downArrow">
            <a:avLst>
              <a:gd name="adj1" fmla="val 15679"/>
              <a:gd name="adj2" fmla="val 81212"/>
            </a:avLst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114D81E-C05E-496B-871D-ABD8CF212510}"/>
              </a:ext>
            </a:extLst>
          </p:cNvPr>
          <p:cNvSpPr/>
          <p:nvPr/>
        </p:nvSpPr>
        <p:spPr>
          <a:xfrm rot="1868056">
            <a:off x="8218517" y="5555533"/>
            <a:ext cx="458535" cy="1280850"/>
          </a:xfrm>
          <a:prstGeom prst="downArrow">
            <a:avLst>
              <a:gd name="adj1" fmla="val 15679"/>
              <a:gd name="adj2" fmla="val 81212"/>
            </a:avLst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386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888B-1A19-43D9-94B8-B04E9C63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BD73-FCBA-4253-9B9C-593486DE8E45}"/>
              </a:ext>
            </a:extLst>
          </p:cNvPr>
          <p:cNvSpPr txBox="1"/>
          <p:nvPr/>
        </p:nvSpPr>
        <p:spPr>
          <a:xfrm>
            <a:off x="901366" y="1497597"/>
            <a:ext cx="10534316" cy="7407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Time series can be easy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But you need to worry about how stationary your series 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the series clearly grows or shrinks continuously definitely include a time trend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However, even if it doesn’t grow (or shrink) the series might contain a unit root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that’s the case a time trend is not enough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Use the Dickey Fuller Test to make sure you are dealing with a stationary series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not take first difference and check Dickey Fuller again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Reliable causal estimators you can only get from a stationary series.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you have panel data you can control for specific time effects (and cross sectional unit effects)</a:t>
            </a:r>
          </a:p>
        </p:txBody>
      </p:sp>
    </p:spTree>
    <p:extLst>
      <p:ext uri="{BB962C8B-B14F-4D97-AF65-F5344CB8AC3E}">
        <p14:creationId xmlns:p14="http://schemas.microsoft.com/office/powerpoint/2010/main" val="3895455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5D2E-B7E4-4974-9E2E-32A081E8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considerations</a:t>
            </a:r>
            <a:br>
              <a:rPr lang="en-GB" dirty="0"/>
            </a:br>
            <a:endParaRPr lang="en-GB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84B0ED42-BCD9-49EC-8D7F-DBEC1559CBEB}"/>
              </a:ext>
            </a:extLst>
          </p:cNvPr>
          <p:cNvSpPr/>
          <p:nvPr/>
        </p:nvSpPr>
        <p:spPr>
          <a:xfrm>
            <a:off x="2288674" y="4288590"/>
            <a:ext cx="9801726" cy="505861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lockshare</a:t>
            </a:r>
            <a:r>
              <a:rPr lang="en-GB" sz="2000" dirty="0"/>
              <a:t>=percentage of population in lockdown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If 100% of US population go into lockdown GDP goes down by -0.2772% (seems </a:t>
            </a:r>
            <a:r>
              <a:rPr lang="en-GB" sz="2000" dirty="0" err="1"/>
              <a:t>low..more</a:t>
            </a:r>
            <a:r>
              <a:rPr lang="en-GB" sz="2000" dirty="0"/>
              <a:t> research needed)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9A897-9A4F-418B-9E71-154D51AAD7E8}"/>
              </a:ext>
            </a:extLst>
          </p:cNvPr>
          <p:cNvSpPr txBox="1"/>
          <p:nvPr/>
        </p:nvSpPr>
        <p:spPr>
          <a:xfrm>
            <a:off x="915988" y="1197291"/>
            <a:ext cx="10971212" cy="4960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Dlnindex~cases+lockshare+t,df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%&gt;% summary()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~ cases +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lockshare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+ t, data = df)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Min         1Q     Median         3Q        Max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-9.141e-04 -1.092e-04  2.947e-05  1.456e-04  1.104e-03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  Estimate Std. Error t value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(Intercept)  1.209e-04  2.266e-05   5.335 1.31e-07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cases        5.646e-04  7.334e-05   7.698 5.00e-14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lockshare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 -2.772e-05  1.205e-06 -23.014  &lt; 2e-16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t            6.278e-07  6.152e-08  10.205  &lt; 2e-16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---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Signif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. codes:  0 '***' 0.001 '**' 0.01 '*' 0.05 '.' 0.1 ' ' 1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 standard error: 0.0002847 on 666 degrees of freedom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(1 observation deleted due to missingness)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Multiple R-squared:  0.6578, Adjusted R-squared:  0.6562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F-statistic: 426.7 on 3 and 666 DF,  p-value: &lt; 2.2e-16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35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D1C18E-9C03-4A6D-8EC1-1B305081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Objectives of this lecture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7E445-300C-4428-B730-7ACD23E53967}"/>
              </a:ext>
            </a:extLst>
          </p:cNvPr>
          <p:cNvSpPr txBox="1"/>
          <p:nvPr/>
        </p:nvSpPr>
        <p:spPr>
          <a:xfrm>
            <a:off x="304800" y="2020824"/>
            <a:ext cx="12170155" cy="2564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Time Series data: Different data points represent different points in time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This introduces some additional challenges</a:t>
            </a:r>
          </a:p>
          <a:p>
            <a:pPr>
              <a:spcAft>
                <a:spcPts val="500"/>
              </a:spcAft>
            </a:pPr>
            <a:endParaRPr lang="en-GB" sz="3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We will discuss how to deal with those </a:t>
            </a:r>
          </a:p>
        </p:txBody>
      </p:sp>
    </p:spTree>
    <p:extLst>
      <p:ext uri="{BB962C8B-B14F-4D97-AF65-F5344CB8AC3E}">
        <p14:creationId xmlns:p14="http://schemas.microsoft.com/office/powerpoint/2010/main" val="3421644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More lags AR(2)?</a:t>
            </a:r>
            <a:endParaRPr lang="en-US" dirty="0">
              <a:latin typeface="Palatino Linotyp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036" y="457140"/>
            <a:ext cx="7129805" cy="2528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838850" y="4445450"/>
                <a:ext cx="11873734" cy="861112"/>
              </a:xfrm>
              <a:prstGeom prst="wedgeRectCallout">
                <a:avLst>
                  <a:gd name="adj1" fmla="val -11641"/>
                  <a:gd name="adj2" fmla="val -87758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We can test this again using the coefficient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𝑌</m:t>
                        </m:r>
                      </m:e>
                      <m:sub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𝑡</m:t>
                        </m:r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50" y="4445450"/>
                <a:ext cx="11873734" cy="861112"/>
              </a:xfrm>
              <a:prstGeom prst="wedgeRectCallout">
                <a:avLst>
                  <a:gd name="adj1" fmla="val -11641"/>
                  <a:gd name="adj2" fmla="val -87758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521322" y="3417266"/>
                <a:ext cx="1017791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+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t</m:t>
                              </m:r>
                              <m: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GB" sz="3200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3200">
                              <a:latin typeface="Cambria Math" charset="0"/>
                              <a:cs typeface="Palatino Linotype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322" y="3417266"/>
                <a:ext cx="1017791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EC1954-0AD2-4AA8-98F3-AEEE9AA09E4B}"/>
                  </a:ext>
                </a:extLst>
              </p:cNvPr>
              <p:cNvSpPr txBox="1"/>
              <p:nvPr/>
            </p:nvSpPr>
            <p:spPr>
              <a:xfrm>
                <a:off x="1278017" y="7382340"/>
                <a:ext cx="110707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+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t</m:t>
                              </m:r>
                              <m: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GB" sz="3200" b="0" i="0" smtClean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cs typeface="Palatino Linotype"/>
                        </a:rPr>
                        <m:t>𝜌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cs typeface="Palatino Linotype"/>
                        </a:rPr>
                        <m:t>𝑡</m:t>
                      </m:r>
                      <m:r>
                        <a:rPr lang="en-GB" sz="3200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3200">
                              <a:latin typeface="Cambria Math" charset="0"/>
                              <a:cs typeface="Palatino Linotype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EC1954-0AD2-4AA8-98F3-AEEE9AA09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017" y="7382340"/>
                <a:ext cx="1107078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7CCD9E18-E4BE-4058-A471-459334C7FAB5}"/>
              </a:ext>
            </a:extLst>
          </p:cNvPr>
          <p:cNvSpPr txBox="1">
            <a:spLocks noChangeArrowheads="1"/>
          </p:cNvSpPr>
          <p:nvPr/>
        </p:nvSpPr>
        <p:spPr>
          <a:xfrm>
            <a:off x="316786" y="6009568"/>
            <a:ext cx="10438265" cy="94828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Palatino Linotype" charset="0"/>
              </a:rPr>
              <a:t>More lags and trend?</a:t>
            </a:r>
            <a:endParaRPr lang="en-US" dirty="0">
              <a:latin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6DB0-C82F-419E-BA1B-0A4BAC63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978B6-04DE-4F47-8017-BC653400C6E8}"/>
              </a:ext>
            </a:extLst>
          </p:cNvPr>
          <p:cNvSpPr txBox="1"/>
          <p:nvPr/>
        </p:nvSpPr>
        <p:spPr>
          <a:xfrm>
            <a:off x="868680" y="1792224"/>
            <a:ext cx="8403336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On time fixed effects: </a:t>
            </a:r>
            <a:r>
              <a:rPr lang="en-GB" sz="2000" dirty="0" err="1">
                <a:hlinkClick r:id="rId2"/>
              </a:rPr>
              <a:t>Hanck</a:t>
            </a:r>
            <a:r>
              <a:rPr lang="en-GB" sz="2000" dirty="0">
                <a:hlinkClick r:id="rId2"/>
              </a:rPr>
              <a:t> et al Chapter 10.4</a:t>
            </a: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Unit roots: </a:t>
            </a:r>
            <a:r>
              <a:rPr lang="en-GB" sz="2000" dirty="0" err="1">
                <a:hlinkClick r:id="rId3"/>
              </a:rPr>
              <a:t>Hanck</a:t>
            </a:r>
            <a:r>
              <a:rPr lang="en-GB" sz="2000" dirty="0">
                <a:hlinkClick r:id="rId3"/>
              </a:rPr>
              <a:t> et al Chapter 14.7</a:t>
            </a:r>
            <a:endParaRPr lang="en-GB" sz="2000" dirty="0"/>
          </a:p>
        </p:txBody>
      </p:sp>
      <p:pic>
        <p:nvPicPr>
          <p:cNvPr id="5" name="Picture 4" descr="A picture containing book, shelf, stack, shop&#10;&#10;Description automatically generated">
            <a:extLst>
              <a:ext uri="{FF2B5EF4-FFF2-40B4-BE49-F238E27FC236}">
                <a16:creationId xmlns:a16="http://schemas.microsoft.com/office/drawing/2014/main" id="{32673485-86A4-470A-936D-69C442301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4456"/>
            <a:ext cx="6096000" cy="3810000"/>
          </a:xfrm>
          <a:prstGeom prst="rect">
            <a:avLst/>
          </a:prstGeom>
        </p:spPr>
      </p:pic>
      <p:pic>
        <p:nvPicPr>
          <p:cNvPr id="7" name="Picture 6" descr="A picture containing food, wooden&#10;&#10;Description automatically generated">
            <a:extLst>
              <a:ext uri="{FF2B5EF4-FFF2-40B4-BE49-F238E27FC236}">
                <a16:creationId xmlns:a16="http://schemas.microsoft.com/office/drawing/2014/main" id="{797D251E-0842-4A6A-AC9A-9142A7DF08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4457"/>
            <a:ext cx="691038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71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9F74-D361-4498-A61D-24D49101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What’s the challenge of time series data?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F069447-DA89-4FA4-A400-C2738E81BCF0}"/>
              </a:ext>
            </a:extLst>
          </p:cNvPr>
          <p:cNvSpPr/>
          <p:nvPr/>
        </p:nvSpPr>
        <p:spPr>
          <a:xfrm>
            <a:off x="292608" y="5325416"/>
            <a:ext cx="7205472" cy="868680"/>
          </a:xfrm>
          <a:prstGeom prst="wedgeRoundRectCallout">
            <a:avLst>
              <a:gd name="adj1" fmla="val -9285"/>
              <a:gd name="adj2" fmla="val -771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Can you spot the problem?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D6082F-E412-4AC6-82F3-7BC94D09AF2C}"/>
              </a:ext>
            </a:extLst>
          </p:cNvPr>
          <p:cNvSpPr/>
          <p:nvPr/>
        </p:nvSpPr>
        <p:spPr>
          <a:xfrm>
            <a:off x="292608" y="6087538"/>
            <a:ext cx="10140696" cy="2185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Time becomes a confounding variable</a:t>
            </a:r>
          </a:p>
          <a:p>
            <a:pPr algn="ctr"/>
            <a:r>
              <a:rPr lang="en-GB" dirty="0"/>
              <a:t>Non-stationary: characteristics of </a:t>
            </a:r>
            <a:r>
              <a:rPr lang="en-GB"/>
              <a:t>data vary </a:t>
            </a:r>
            <a:r>
              <a:rPr lang="en-GB" dirty="0"/>
              <a:t>with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48CFE2-D64A-4B6D-A884-55035E3C4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429" y="1095369"/>
            <a:ext cx="4163802" cy="3772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539C23-D045-4803-96D3-1C5142914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5369"/>
            <a:ext cx="4228029" cy="391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65F4B2-D4F3-41E8-9560-4747D6B10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6631" y="1162492"/>
            <a:ext cx="4231969" cy="387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3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5DDB6-19EE-4494-8BD8-453E74BD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COVID vs GDP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0DF7D-9BE3-4597-A305-A8FC7E2F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45" y="5031874"/>
            <a:ext cx="4133952" cy="2824185"/>
          </a:xfrm>
          <a:prstGeom prst="rect">
            <a:avLst/>
          </a:prstGeom>
        </p:spPr>
      </p:pic>
      <p:pic>
        <p:nvPicPr>
          <p:cNvPr id="9" name="Picture 8" descr="A close up of a flower&#10;&#10;Description automatically generated">
            <a:extLst>
              <a:ext uri="{FF2B5EF4-FFF2-40B4-BE49-F238E27FC236}">
                <a16:creationId xmlns:a16="http://schemas.microsoft.com/office/drawing/2014/main" id="{89489A17-0668-4F04-B4F6-D0789EEEA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48" y="0"/>
            <a:ext cx="2163803" cy="2163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4D4860-A988-4A7F-89EF-7753671A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79" y="1044961"/>
            <a:ext cx="8550029" cy="1896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F70071-6DAD-453F-A325-86E32D615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248" y="4283243"/>
            <a:ext cx="10087130" cy="449179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F5DC2B-7A2B-45A2-A523-55D5CA595E06}"/>
              </a:ext>
            </a:extLst>
          </p:cNvPr>
          <p:cNvCxnSpPr>
            <a:cxnSpLocks/>
          </p:cNvCxnSpPr>
          <p:nvPr/>
        </p:nvCxnSpPr>
        <p:spPr>
          <a:xfrm>
            <a:off x="2679032" y="2999874"/>
            <a:ext cx="0" cy="19878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FB6E47-856D-4A34-AF93-330974078AAE}"/>
              </a:ext>
            </a:extLst>
          </p:cNvPr>
          <p:cNvCxnSpPr>
            <a:cxnSpLocks/>
          </p:cNvCxnSpPr>
          <p:nvPr/>
        </p:nvCxnSpPr>
        <p:spPr>
          <a:xfrm>
            <a:off x="8760174" y="3203347"/>
            <a:ext cx="11034" cy="21493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D673DF6A-5106-449B-A933-58867438883D}"/>
              </a:ext>
            </a:extLst>
          </p:cNvPr>
          <p:cNvSpPr/>
          <p:nvPr/>
        </p:nvSpPr>
        <p:spPr>
          <a:xfrm>
            <a:off x="9982200" y="3680291"/>
            <a:ext cx="2641600" cy="903705"/>
          </a:xfrm>
          <a:prstGeom prst="wedgeRoundRectCallout">
            <a:avLst>
              <a:gd name="adj1" fmla="val -170090"/>
              <a:gd name="adj2" fmla="val 3429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More COVID = more GDP?</a:t>
            </a:r>
          </a:p>
          <a:p>
            <a:pPr algn="ctr"/>
            <a:r>
              <a:rPr lang="en-GB" sz="1400" dirty="0"/>
              <a:t>100K more = 5% more GDP?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CD3392E-6C68-4512-8CB8-FB46FD46AB24}"/>
              </a:ext>
            </a:extLst>
          </p:cNvPr>
          <p:cNvSpPr/>
          <p:nvPr/>
        </p:nvSpPr>
        <p:spPr>
          <a:xfrm>
            <a:off x="7914104" y="304898"/>
            <a:ext cx="1673727" cy="2769937"/>
          </a:xfrm>
          <a:prstGeom prst="wedgeRoundRectCallout">
            <a:avLst>
              <a:gd name="adj1" fmla="val -320679"/>
              <a:gd name="adj2" fmla="val 1128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you think is going to happen?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1E64F52B-3B1E-4373-923F-45E176BDE5DF}"/>
              </a:ext>
            </a:extLst>
          </p:cNvPr>
          <p:cNvSpPr/>
          <p:nvPr/>
        </p:nvSpPr>
        <p:spPr>
          <a:xfrm>
            <a:off x="61697" y="4191000"/>
            <a:ext cx="1673727" cy="326625"/>
          </a:xfrm>
          <a:prstGeom prst="wedgeRoundRectCallout">
            <a:avLst>
              <a:gd name="adj1" fmla="val -17355"/>
              <a:gd name="adj2" fmla="val 2012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In 100K of cases</a:t>
            </a:r>
          </a:p>
        </p:txBody>
      </p:sp>
    </p:spTree>
    <p:extLst>
      <p:ext uri="{BB962C8B-B14F-4D97-AF65-F5344CB8AC3E}">
        <p14:creationId xmlns:p14="http://schemas.microsoft.com/office/powerpoint/2010/main" val="1630314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8A88-3F29-4F0E-965E-A697AAC1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Taking control of time….with a timeline</a:t>
            </a:r>
          </a:p>
        </p:txBody>
      </p:sp>
      <p:pic>
        <p:nvPicPr>
          <p:cNvPr id="5" name="Picture 4" descr="A path with trees on the side of a building&#10;&#10;Description automatically generated">
            <a:extLst>
              <a:ext uri="{FF2B5EF4-FFF2-40B4-BE49-F238E27FC236}">
                <a16:creationId xmlns:a16="http://schemas.microsoft.com/office/drawing/2014/main" id="{D321E915-4086-4870-8896-5AAB17C64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47" y="0"/>
            <a:ext cx="4263441" cy="9752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7DE030-8BFF-4D74-8D16-FDABC57EE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7" y="1753823"/>
            <a:ext cx="7484728" cy="5572072"/>
          </a:xfrm>
          <a:prstGeom prst="rect">
            <a:avLst/>
          </a:prstGeom>
        </p:spPr>
      </p:pic>
      <p:sp>
        <p:nvSpPr>
          <p:cNvPr id="6" name="Flowchart: Off-page Connector 5">
            <a:extLst>
              <a:ext uri="{FF2B5EF4-FFF2-40B4-BE49-F238E27FC236}">
                <a16:creationId xmlns:a16="http://schemas.microsoft.com/office/drawing/2014/main" id="{0F4F05A1-F853-4F7B-9581-730B3A651B2F}"/>
              </a:ext>
            </a:extLst>
          </p:cNvPr>
          <p:cNvSpPr/>
          <p:nvPr/>
        </p:nvSpPr>
        <p:spPr>
          <a:xfrm rot="10800000">
            <a:off x="2283326" y="2426117"/>
            <a:ext cx="395705" cy="643271"/>
          </a:xfrm>
          <a:prstGeom prst="flowChartOffpageConnector">
            <a:avLst/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BB112F8-2EFA-4EFC-AA23-F4B1639A163E}"/>
              </a:ext>
            </a:extLst>
          </p:cNvPr>
          <p:cNvSpPr/>
          <p:nvPr/>
        </p:nvSpPr>
        <p:spPr>
          <a:xfrm>
            <a:off x="1973179" y="5946274"/>
            <a:ext cx="5904729" cy="3165642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100k more cases = 2.26% lower GDP</a:t>
            </a:r>
          </a:p>
        </p:txBody>
      </p:sp>
    </p:spTree>
    <p:extLst>
      <p:ext uri="{BB962C8B-B14F-4D97-AF65-F5344CB8AC3E}">
        <p14:creationId xmlns:p14="http://schemas.microsoft.com/office/powerpoint/2010/main" val="116931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424E-D8B2-4043-BE7A-9C1E4025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time is not linear?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6E386-920B-4B88-8AEB-798F6FBD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94" y="2647952"/>
            <a:ext cx="6508460" cy="7104061"/>
          </a:xfrm>
          <a:prstGeom prst="rect">
            <a:avLst/>
          </a:prstGeom>
        </p:spPr>
      </p:pic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0A794850-BF45-4D5C-9B56-EF9129071544}"/>
              </a:ext>
            </a:extLst>
          </p:cNvPr>
          <p:cNvSpPr/>
          <p:nvPr/>
        </p:nvSpPr>
        <p:spPr>
          <a:xfrm>
            <a:off x="600334" y="2074779"/>
            <a:ext cx="5842738" cy="573173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Panel data to the rescue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B27E28-2844-4E43-B511-D5ED56067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3795" y="135110"/>
            <a:ext cx="3450701" cy="2758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6B0BB-8114-4FF3-B62C-F342636A8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3556" y="3061618"/>
            <a:ext cx="3405041" cy="2722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F200F-5277-49C7-BF86-377C9C78F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2811" y="5999749"/>
            <a:ext cx="3437656" cy="2748311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8BFA8AE-6912-4055-8B2F-C60EB336ACAC}"/>
              </a:ext>
            </a:extLst>
          </p:cNvPr>
          <p:cNvSpPr/>
          <p:nvPr/>
        </p:nvSpPr>
        <p:spPr>
          <a:xfrm>
            <a:off x="600334" y="868101"/>
            <a:ext cx="7110571" cy="1040909"/>
          </a:xfrm>
          <a:prstGeom prst="wedgeRectCallout">
            <a:avLst>
              <a:gd name="adj1" fmla="val 7539"/>
              <a:gd name="adj2" fmla="val -59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Seasonal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Recessions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Natural disasters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Political turmoil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War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Pandemic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12C5DC7-B9CC-4567-AE07-060594F6D57F}"/>
              </a:ext>
            </a:extLst>
          </p:cNvPr>
          <p:cNvSpPr/>
          <p:nvPr/>
        </p:nvSpPr>
        <p:spPr>
          <a:xfrm>
            <a:off x="3736953" y="6704754"/>
            <a:ext cx="3864322" cy="1040909"/>
          </a:xfrm>
          <a:prstGeom prst="wedgeRectCallout">
            <a:avLst>
              <a:gd name="adj1" fmla="val -60543"/>
              <a:gd name="adj2" fmla="val -73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en-GB" sz="1800" dirty="0"/>
              <a:t>Multiple periods for the same cross section unit</a:t>
            </a:r>
          </a:p>
        </p:txBody>
      </p:sp>
    </p:spTree>
    <p:extLst>
      <p:ext uri="{BB962C8B-B14F-4D97-AF65-F5344CB8AC3E}">
        <p14:creationId xmlns:p14="http://schemas.microsoft.com/office/powerpoint/2010/main" val="127683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CBFD9-7D56-4CD1-9AB3-3D6A0897E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Panel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EC0E1-B2C3-4D59-AAB8-80FCF13D8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66" y="1040201"/>
            <a:ext cx="10396614" cy="2881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6A03CF-C88C-4A27-A2BD-90466DCB8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1" y="4145596"/>
            <a:ext cx="10601403" cy="314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18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801F6B9-CF26-4D80-9693-E4C777D21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3" y="4735970"/>
            <a:ext cx="5730240" cy="43388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94C26F-57FD-47CE-8E32-C941058A5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3" y="1202731"/>
            <a:ext cx="5730240" cy="3358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26CCE1-6F83-4F0D-9318-49C36AE66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03" y="94369"/>
            <a:ext cx="12242201" cy="558820"/>
          </a:xfrm>
        </p:spPr>
        <p:txBody>
          <a:bodyPr/>
          <a:lstStyle/>
          <a:p>
            <a:r>
              <a:rPr lang="en-GB" sz="3200" dirty="0"/>
              <a:t>Panel data example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3DC419F-4C6F-4CB4-B3B3-C3A384FECC0E}"/>
              </a:ext>
            </a:extLst>
          </p:cNvPr>
          <p:cNvSpPr/>
          <p:nvPr/>
        </p:nvSpPr>
        <p:spPr>
          <a:xfrm>
            <a:off x="3824549" y="743344"/>
            <a:ext cx="2884791" cy="804776"/>
          </a:xfrm>
          <a:prstGeom prst="wedgeRoundRectCallout">
            <a:avLst>
              <a:gd name="adj1" fmla="val -99905"/>
              <a:gd name="adj2" fmla="val 2502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Hoax share up by 1 percentage point means 121120 more cases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A9825BF-50A5-4029-88AF-A331A6C6AB25}"/>
              </a:ext>
            </a:extLst>
          </p:cNvPr>
          <p:cNvSpPr/>
          <p:nvPr/>
        </p:nvSpPr>
        <p:spPr>
          <a:xfrm>
            <a:off x="3665008" y="5552660"/>
            <a:ext cx="2507998" cy="975340"/>
          </a:xfrm>
          <a:prstGeom prst="wedgeRoundRectCallout">
            <a:avLst>
              <a:gd name="adj1" fmla="val -68257"/>
              <a:gd name="adj2" fmla="val 1105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Smaller effect when controlling for time (week) effects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D11F599-8D6A-4DE5-B061-9492A145BB12}"/>
              </a:ext>
            </a:extLst>
          </p:cNvPr>
          <p:cNvSpPr/>
          <p:nvPr/>
        </p:nvSpPr>
        <p:spPr>
          <a:xfrm>
            <a:off x="6013723" y="4561627"/>
            <a:ext cx="5436931" cy="558820"/>
          </a:xfrm>
          <a:prstGeom prst="wedgeRoundRectCallout">
            <a:avLst>
              <a:gd name="adj1" fmla="val 2588"/>
              <a:gd name="adj2" fmla="val -134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Also controlling for state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2448F3B-7EAB-4954-957E-987AF465871F}"/>
              </a:ext>
            </a:extLst>
          </p:cNvPr>
          <p:cNvSpPr/>
          <p:nvPr/>
        </p:nvSpPr>
        <p:spPr>
          <a:xfrm>
            <a:off x="6753144" y="6857837"/>
            <a:ext cx="3276600" cy="2091485"/>
          </a:xfrm>
          <a:prstGeom prst="wedgeRectCallout">
            <a:avLst>
              <a:gd name="adj1" fmla="val -71716"/>
              <a:gd name="adj2" fmla="val -6975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Example issue: suppose in some weeks there are school holidays (and hence a lower number of covid cases). Also suppose that hoax tweeters are more active over the holidays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42B72E-2445-430D-B375-5F6954D9EE14}"/>
              </a:ext>
            </a:extLst>
          </p:cNvPr>
          <p:cNvSpPr txBox="1"/>
          <p:nvPr/>
        </p:nvSpPr>
        <p:spPr>
          <a:xfrm>
            <a:off x="6709340" y="396705"/>
            <a:ext cx="6557132" cy="4339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cases~cumhoaxsh+factor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(state)+factor(week),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statsbyweek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%&gt;% summary()</a:t>
            </a:r>
            <a:endParaRPr lang="en-GB" sz="11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cases ~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cumhoaxsh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+ factor(state) + factor(week),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data =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statsbyweek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Min      1Q  Median      3Q     Max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-244737  -21562    1446   21041  463246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                Estimate Std. Error t value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(Intercept)                  -109303      41227  -2.651 0.008107 **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cumhoaxsh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                    61619      19128   3.221 0.001304 **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factor(state)Alaska           -96560      22677  -4.258 2.20e-05 ***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factor(state)Arizona           34689      16951   2.046 0.040899 * 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factor(state)Arkansas          -9094      18337  -0.496 0.620015   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factor(state)California       224047      17120  13.087  &lt; 2e-16 ***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factor(state)Colorado          -8425      17692  -0.476 0.634008   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factor(state)Connecticut        4626      18572   0.249 0.803343   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factor(state)Delaware         -31191      17875  -1.745 0.081207 . 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factor(state)Florida          206617      17752  11.639  &lt; 2e-16 ***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endParaRPr lang="en-GB" dirty="0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4C4FF17F-3C20-455E-873B-2A203A18C700}"/>
              </a:ext>
            </a:extLst>
          </p:cNvPr>
          <p:cNvSpPr/>
          <p:nvPr/>
        </p:nvSpPr>
        <p:spPr>
          <a:xfrm>
            <a:off x="7277202" y="5448225"/>
            <a:ext cx="4698487" cy="1079775"/>
          </a:xfrm>
          <a:prstGeom prst="wedgeRectCallout">
            <a:avLst>
              <a:gd name="adj1" fmla="val -35806"/>
              <a:gd name="adj2" fmla="val -6046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e.g.: more rural and less densely populated states have also less people engaged in hoax conspiracies</a:t>
            </a:r>
          </a:p>
        </p:txBody>
      </p:sp>
    </p:spTree>
    <p:extLst>
      <p:ext uri="{BB962C8B-B14F-4D97-AF65-F5344CB8AC3E}">
        <p14:creationId xmlns:p14="http://schemas.microsoft.com/office/powerpoint/2010/main" val="1133382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5B06F-60F8-4466-BDA4-E1DA96F24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and cross sectional unit as co-founder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AE9BEA-981F-41E4-985D-BA85382EE325}"/>
              </a:ext>
            </a:extLst>
          </p:cNvPr>
          <p:cNvSpPr txBox="1"/>
          <p:nvPr/>
        </p:nvSpPr>
        <p:spPr>
          <a:xfrm>
            <a:off x="2597012" y="2661264"/>
            <a:ext cx="15675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COVID Cases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C59E05-A6D3-473A-BDFD-E1366AC91767}"/>
              </a:ext>
            </a:extLst>
          </p:cNvPr>
          <p:cNvSpPr txBox="1"/>
          <p:nvPr/>
        </p:nvSpPr>
        <p:spPr>
          <a:xfrm>
            <a:off x="8021136" y="2660821"/>
            <a:ext cx="232095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Hoax Share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10BDC3-15AF-4A6D-A113-CD51A482AEE5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4164547" y="2815153"/>
            <a:ext cx="4225172" cy="2"/>
          </a:xfrm>
          <a:prstGeom prst="straightConnector1">
            <a:avLst/>
          </a:prstGeom>
          <a:ln w="7620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2874CE-DA83-48DB-93F6-3DBA79586830}"/>
              </a:ext>
            </a:extLst>
          </p:cNvPr>
          <p:cNvCxnSpPr>
            <a:cxnSpLocks/>
            <a:stCxn id="11" idx="3"/>
            <a:endCxn id="5" idx="2"/>
          </p:cNvCxnSpPr>
          <p:nvPr/>
        </p:nvCxnSpPr>
        <p:spPr>
          <a:xfrm flipV="1">
            <a:off x="7745317" y="2968598"/>
            <a:ext cx="1436298" cy="1271494"/>
          </a:xfrm>
          <a:prstGeom prst="straightConnector1">
            <a:avLst/>
          </a:prstGeom>
          <a:ln w="7620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0313DEC-8923-431C-8D07-487BAE44E065}"/>
              </a:ext>
            </a:extLst>
          </p:cNvPr>
          <p:cNvSpPr txBox="1"/>
          <p:nvPr/>
        </p:nvSpPr>
        <p:spPr>
          <a:xfrm>
            <a:off x="4624116" y="4086203"/>
            <a:ext cx="312120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Events in a particular week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ECF63E-29C3-43D1-AA62-13ADDF4A9827}"/>
              </a:ext>
            </a:extLst>
          </p:cNvPr>
          <p:cNvCxnSpPr>
            <a:cxnSpLocks/>
            <a:stCxn id="11" idx="1"/>
            <a:endCxn id="4" idx="2"/>
          </p:cNvCxnSpPr>
          <p:nvPr/>
        </p:nvCxnSpPr>
        <p:spPr>
          <a:xfrm flipH="1" flipV="1">
            <a:off x="3380780" y="2969041"/>
            <a:ext cx="1243336" cy="1271051"/>
          </a:xfrm>
          <a:prstGeom prst="straightConnector1">
            <a:avLst/>
          </a:prstGeom>
          <a:ln w="7620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E791946-4CDD-49C2-9A72-6DDB9B75031E}"/>
              </a:ext>
            </a:extLst>
          </p:cNvPr>
          <p:cNvSpPr txBox="1"/>
          <p:nvPr/>
        </p:nvSpPr>
        <p:spPr>
          <a:xfrm>
            <a:off x="2384600" y="5713213"/>
            <a:ext cx="15675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COVID Cases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A16997-6D7F-48D9-A8BF-DAEBD292721F}"/>
              </a:ext>
            </a:extLst>
          </p:cNvPr>
          <p:cNvSpPr txBox="1"/>
          <p:nvPr/>
        </p:nvSpPr>
        <p:spPr>
          <a:xfrm>
            <a:off x="7808724" y="5712770"/>
            <a:ext cx="232095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Hoax Share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E7C89F1-2EE7-4CF3-A447-7D93068CDAB1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3952135" y="5867102"/>
            <a:ext cx="4225172" cy="2"/>
          </a:xfrm>
          <a:prstGeom prst="straightConnector1">
            <a:avLst/>
          </a:prstGeom>
          <a:ln w="7620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0330AF-5215-47EA-8C15-B204FED6C980}"/>
              </a:ext>
            </a:extLst>
          </p:cNvPr>
          <p:cNvCxnSpPr>
            <a:cxnSpLocks/>
            <a:stCxn id="28" idx="3"/>
            <a:endCxn id="25" idx="2"/>
          </p:cNvCxnSpPr>
          <p:nvPr/>
        </p:nvCxnSpPr>
        <p:spPr>
          <a:xfrm flipV="1">
            <a:off x="8177307" y="6020547"/>
            <a:ext cx="791896" cy="1271494"/>
          </a:xfrm>
          <a:prstGeom prst="straightConnector1">
            <a:avLst/>
          </a:prstGeom>
          <a:ln w="7620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123099-30C4-4FE0-ABDB-1B8FB3FE6287}"/>
              </a:ext>
            </a:extLst>
          </p:cNvPr>
          <p:cNvSpPr txBox="1"/>
          <p:nvPr/>
        </p:nvSpPr>
        <p:spPr>
          <a:xfrm>
            <a:off x="4411704" y="7138152"/>
            <a:ext cx="376560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Characteristics of particular state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F43198-BFE5-47E5-BF21-F89A3C9068C5}"/>
              </a:ext>
            </a:extLst>
          </p:cNvPr>
          <p:cNvCxnSpPr>
            <a:cxnSpLocks/>
            <a:stCxn id="28" idx="1"/>
            <a:endCxn id="24" idx="2"/>
          </p:cNvCxnSpPr>
          <p:nvPr/>
        </p:nvCxnSpPr>
        <p:spPr>
          <a:xfrm flipH="1" flipV="1">
            <a:off x="3168368" y="6020990"/>
            <a:ext cx="1243336" cy="1271051"/>
          </a:xfrm>
          <a:prstGeom prst="straightConnector1">
            <a:avLst/>
          </a:prstGeom>
          <a:ln w="7620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87B4D31-E5C3-4BDF-89B4-639F610022F0}"/>
              </a:ext>
            </a:extLst>
          </p:cNvPr>
          <p:cNvSpPr/>
          <p:nvPr/>
        </p:nvSpPr>
        <p:spPr>
          <a:xfrm>
            <a:off x="1143000" y="7720149"/>
            <a:ext cx="9966960" cy="1436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include dummy for every state and every year</a:t>
            </a:r>
          </a:p>
          <a:p>
            <a:pPr algn="ctr"/>
            <a:r>
              <a:rPr lang="en-GB" dirty="0"/>
              <a:t>Also known as </a:t>
            </a:r>
            <a:r>
              <a:rPr lang="en-GB" b="1" u="sng" dirty="0"/>
              <a:t>fixed effects</a:t>
            </a:r>
          </a:p>
        </p:txBody>
      </p:sp>
    </p:spTree>
    <p:extLst>
      <p:ext uri="{BB962C8B-B14F-4D97-AF65-F5344CB8AC3E}">
        <p14:creationId xmlns:p14="http://schemas.microsoft.com/office/powerpoint/2010/main" val="3059534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1930</Words>
  <Application>Microsoft Office PowerPoint</Application>
  <PresentationFormat>Custom</PresentationFormat>
  <Paragraphs>122</Paragraphs>
  <Slides>21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Consolas</vt:lpstr>
      <vt:lpstr>Palatino Linotype</vt:lpstr>
      <vt:lpstr>Times New Roman</vt:lpstr>
      <vt:lpstr>Wingdings</vt:lpstr>
      <vt:lpstr>Office Theme</vt:lpstr>
      <vt:lpstr>Time Series To infinity and beyond…. by Ralf Martin (r.martin@imperial.ac.uk)</vt:lpstr>
      <vt:lpstr>Objectives of this lecture</vt:lpstr>
      <vt:lpstr>What’s the challenge of time series data?</vt:lpstr>
      <vt:lpstr>COVID vs GDP</vt:lpstr>
      <vt:lpstr>Taking control of time….with a timeline</vt:lpstr>
      <vt:lpstr>What if time is not linear?</vt:lpstr>
      <vt:lpstr>Panel data</vt:lpstr>
      <vt:lpstr>Panel data example</vt:lpstr>
      <vt:lpstr>Time and cross sectional unit as co-founder</vt:lpstr>
      <vt:lpstr>Autoregression</vt:lpstr>
      <vt:lpstr>Dickey-Fuller test to the rescue</vt:lpstr>
      <vt:lpstr>R to the rrrrrescue</vt:lpstr>
      <vt:lpstr>Getting rid of unit roots – Economic Activity index</vt:lpstr>
      <vt:lpstr>Revisiting COVID vs GDP</vt:lpstr>
      <vt:lpstr>Lagging</vt:lpstr>
      <vt:lpstr>Lagging with panel data</vt:lpstr>
      <vt:lpstr>Summary</vt:lpstr>
      <vt:lpstr>Extra Slides</vt:lpstr>
      <vt:lpstr>Other considerations </vt:lpstr>
      <vt:lpstr>More lags AR(2)?</vt:lpstr>
      <vt:lpstr>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2020-10-28T13:18:43Z</dcterms:created>
  <dcterms:modified xsi:type="dcterms:W3CDTF">2021-11-18T23:05:11Z</dcterms:modified>
</cp:coreProperties>
</file>